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6" r:id="rId8"/>
    <p:sldId id="261" r:id="rId9"/>
    <p:sldId id="269" r:id="rId10"/>
    <p:sldId id="270" r:id="rId11"/>
    <p:sldId id="262" r:id="rId12"/>
    <p:sldId id="264" r:id="rId13"/>
    <p:sldId id="265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51D7FB-A690-6046-9C93-1BD930CBF970}" type="datetimeFigureOut">
              <a:rPr lang="en-US" smtClean="0"/>
              <a:t>10/04/2013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C98B8F-A8FE-CE42-AC00-2E1DA40923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243"/>
            <a:ext cx="7772400" cy="1470025"/>
          </a:xfrm>
        </p:spPr>
        <p:txBody>
          <a:bodyPr/>
          <a:lstStyle/>
          <a:p>
            <a:r>
              <a:rPr lang="en-US" dirty="0" smtClean="0"/>
              <a:t>Leaving Cert Course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94892"/>
            <a:ext cx="6400800" cy="1752600"/>
          </a:xfrm>
        </p:spPr>
        <p:txBody>
          <a:bodyPr>
            <a:noAutofit/>
          </a:bodyPr>
          <a:lstStyle/>
          <a:p>
            <a:r>
              <a:rPr lang="en-US" sz="8400" dirty="0" smtClean="0"/>
              <a:t>Basics of each Chapter</a:t>
            </a:r>
            <a:endParaRPr lang="en-US" sz="8400" dirty="0"/>
          </a:p>
        </p:txBody>
      </p:sp>
    </p:spTree>
    <p:extLst>
      <p:ext uri="{BB962C8B-B14F-4D97-AF65-F5344CB8AC3E}">
        <p14:creationId xmlns:p14="http://schemas.microsoft.com/office/powerpoint/2010/main" val="1044641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Area and Volume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29" y="1599164"/>
            <a:ext cx="8104479" cy="4101589"/>
          </a:xfrm>
        </p:spPr>
        <p:txBody>
          <a:bodyPr>
            <a:noAutofit/>
          </a:bodyPr>
          <a:lstStyle/>
          <a:p>
            <a:r>
              <a:rPr lang="en-US" sz="3000" dirty="0" smtClean="0"/>
              <a:t>Area/Perimeter/Volume Formulae – how to use all of them</a:t>
            </a:r>
          </a:p>
          <a:p>
            <a:r>
              <a:rPr lang="en-US" sz="3000" dirty="0" smtClean="0"/>
              <a:t>Given the area/volume, looking for the radius/height?</a:t>
            </a:r>
          </a:p>
          <a:p>
            <a:r>
              <a:rPr lang="en-US" sz="3000" dirty="0" smtClean="0"/>
              <a:t>Volume of a prism?</a:t>
            </a:r>
          </a:p>
          <a:p>
            <a:r>
              <a:rPr lang="en-US" sz="3000" dirty="0" smtClean="0"/>
              <a:t>Trapezoidal Rule</a:t>
            </a:r>
          </a:p>
          <a:p>
            <a:pPr>
              <a:buFontTx/>
              <a:buChar char="-"/>
            </a:pPr>
            <a:r>
              <a:rPr lang="en-US" sz="3000" dirty="0" smtClean="0"/>
              <a:t>How to use it?</a:t>
            </a:r>
          </a:p>
          <a:p>
            <a:pPr>
              <a:buFontTx/>
              <a:buChar char="-"/>
            </a:pPr>
            <a:r>
              <a:rPr lang="en-US" sz="3000" dirty="0" smtClean="0"/>
              <a:t>What is it used for?</a:t>
            </a:r>
          </a:p>
          <a:p>
            <a:pPr>
              <a:buFontTx/>
              <a:buChar char="-"/>
            </a:pPr>
            <a:r>
              <a:rPr lang="en-US" sz="3000" dirty="0" smtClean="0"/>
              <a:t>Using it with graphs?</a:t>
            </a:r>
          </a:p>
        </p:txBody>
      </p:sp>
    </p:spTree>
    <p:extLst>
      <p:ext uri="{BB962C8B-B14F-4D97-AF65-F5344CB8AC3E}">
        <p14:creationId xmlns:p14="http://schemas.microsoft.com/office/powerpoint/2010/main" val="395662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Probablilty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08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17108"/>
            <a:ext cx="7024744" cy="1143000"/>
          </a:xfrm>
        </p:spPr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60108"/>
            <a:ext cx="7711160" cy="505584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Collecting Data</a:t>
            </a:r>
          </a:p>
          <a:p>
            <a:r>
              <a:rPr lang="en-US" dirty="0" smtClean="0"/>
              <a:t>Numerical, Categorical, Ordinal, Nominal, Discrete, Continuous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Problems with collecting data- population, bias etc.</a:t>
            </a: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Measures of Location &amp; Spread</a:t>
            </a:r>
          </a:p>
          <a:p>
            <a:r>
              <a:rPr lang="en-US" dirty="0" smtClean="0"/>
              <a:t>Mean, Mode, Mean</a:t>
            </a:r>
          </a:p>
          <a:p>
            <a:r>
              <a:rPr lang="en-US" dirty="0" smtClean="0"/>
              <a:t>Standard Deviation</a:t>
            </a:r>
          </a:p>
          <a:p>
            <a:r>
              <a:rPr lang="en-US" dirty="0" smtClean="0"/>
              <a:t>Calculating the above for Frequency Distribution tables</a:t>
            </a:r>
          </a:p>
          <a:p>
            <a:r>
              <a:rPr lang="en-US" dirty="0" smtClean="0"/>
              <a:t>Range/Interquartile Range</a:t>
            </a:r>
          </a:p>
          <a:p>
            <a:pPr marL="68580" indent="0">
              <a:buNone/>
            </a:pPr>
            <a:r>
              <a:rPr lang="en-US" b="1" dirty="0" smtClean="0"/>
              <a:t>Representing Data</a:t>
            </a:r>
          </a:p>
          <a:p>
            <a:r>
              <a:rPr lang="en-US" dirty="0" smtClean="0"/>
              <a:t>Distribution – Normal, positive/negative skew</a:t>
            </a:r>
          </a:p>
          <a:p>
            <a:r>
              <a:rPr lang="en-US" dirty="0" smtClean="0"/>
              <a:t>Stem and Leaf graphs – Calculating mean, mode and median</a:t>
            </a:r>
          </a:p>
          <a:p>
            <a:r>
              <a:rPr lang="en-US" dirty="0" smtClean="0"/>
              <a:t>Correlation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4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605318" cy="417718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Formulae – Distance, Slope, Midpoint, equation of a line</a:t>
            </a:r>
          </a:p>
          <a:p>
            <a:r>
              <a:rPr lang="en-US" sz="2700" dirty="0" smtClean="0"/>
              <a:t>What comes to mind when parallel/perpendicular is mentioned?</a:t>
            </a:r>
          </a:p>
          <a:p>
            <a:r>
              <a:rPr lang="en-US" sz="2700" dirty="0" smtClean="0"/>
              <a:t>What happens when crossing the x/y-axis?</a:t>
            </a:r>
          </a:p>
          <a:p>
            <a:r>
              <a:rPr lang="en-US" sz="2700" dirty="0" smtClean="0"/>
              <a:t>How do you show a point is on the line? </a:t>
            </a:r>
          </a:p>
          <a:p>
            <a:r>
              <a:rPr lang="en-US" sz="2700" dirty="0" smtClean="0"/>
              <a:t>Point of Intersection?</a:t>
            </a:r>
          </a:p>
          <a:p>
            <a:r>
              <a:rPr lang="en-US" sz="2700" dirty="0" smtClean="0"/>
              <a:t>Area of triangle</a:t>
            </a:r>
          </a:p>
        </p:txBody>
      </p:sp>
    </p:spTree>
    <p:extLst>
      <p:ext uri="{BB962C8B-B14F-4D97-AF65-F5344CB8AC3E}">
        <p14:creationId xmlns:p14="http://schemas.microsoft.com/office/powerpoint/2010/main" val="131957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31" y="2323652"/>
            <a:ext cx="8149839" cy="35089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does this equation mean?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y</a:t>
            </a:r>
            <a:r>
              <a:rPr lang="en-US" sz="2800" baseline="30000" dirty="0"/>
              <a:t>2</a:t>
            </a:r>
            <a:r>
              <a:rPr lang="en-US" sz="2800" dirty="0" smtClean="0"/>
              <a:t> = 16</a:t>
            </a:r>
          </a:p>
          <a:p>
            <a:r>
              <a:rPr lang="en-US" sz="2800" dirty="0"/>
              <a:t>Finding the </a:t>
            </a:r>
            <a:r>
              <a:rPr lang="en-US" sz="2800" dirty="0" err="1"/>
              <a:t>centre</a:t>
            </a:r>
            <a:r>
              <a:rPr lang="en-US" sz="2800" dirty="0"/>
              <a:t>/</a:t>
            </a:r>
            <a:r>
              <a:rPr lang="en-US" sz="2800" dirty="0" smtClean="0"/>
              <a:t>radius when </a:t>
            </a:r>
            <a:r>
              <a:rPr lang="en-US" sz="2800" dirty="0" err="1" smtClean="0"/>
              <a:t>centre</a:t>
            </a:r>
            <a:r>
              <a:rPr lang="en-US" sz="2800" dirty="0" smtClean="0"/>
              <a:t> isn’t (0,0)?</a:t>
            </a:r>
          </a:p>
          <a:p>
            <a:r>
              <a:rPr lang="en-US" sz="2800" dirty="0" smtClean="0"/>
              <a:t>Points of Intersection – Line and a circle</a:t>
            </a:r>
          </a:p>
          <a:p>
            <a:r>
              <a:rPr lang="en-US" sz="2800" dirty="0" smtClean="0"/>
              <a:t>Circle crossing x and y axis</a:t>
            </a:r>
          </a:p>
        </p:txBody>
      </p:sp>
    </p:spTree>
    <p:extLst>
      <p:ext uri="{BB962C8B-B14F-4D97-AF65-F5344CB8AC3E}">
        <p14:creationId xmlns:p14="http://schemas.microsoft.com/office/powerpoint/2010/main" val="316048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90198" cy="4025998"/>
          </a:xfrm>
        </p:spPr>
        <p:txBody>
          <a:bodyPr>
            <a:normAutofit/>
          </a:bodyPr>
          <a:lstStyle/>
          <a:p>
            <a:r>
              <a:rPr lang="en-US" dirty="0" smtClean="0"/>
              <a:t>Sin, Cos, Tan, Pythagoras – When can/can’t you use them?</a:t>
            </a:r>
          </a:p>
          <a:p>
            <a:r>
              <a:rPr lang="en-US" dirty="0" smtClean="0"/>
              <a:t>Finding the length of a side/angle?</a:t>
            </a:r>
          </a:p>
          <a:p>
            <a:r>
              <a:rPr lang="en-US" dirty="0" smtClean="0"/>
              <a:t>Formulae</a:t>
            </a:r>
          </a:p>
          <a:p>
            <a:pPr>
              <a:buFontTx/>
              <a:buChar char="-"/>
            </a:pPr>
            <a:r>
              <a:rPr lang="en-US" dirty="0" smtClean="0"/>
              <a:t>Sin Rule</a:t>
            </a:r>
          </a:p>
          <a:p>
            <a:pPr>
              <a:buFontTx/>
              <a:buChar char="-"/>
            </a:pPr>
            <a:r>
              <a:rPr lang="en-US" dirty="0" smtClean="0"/>
              <a:t>Cosine Rule</a:t>
            </a:r>
          </a:p>
          <a:p>
            <a:pPr>
              <a:buFontTx/>
              <a:buChar char="-"/>
            </a:pPr>
            <a:r>
              <a:rPr lang="en-US" dirty="0" smtClean="0"/>
              <a:t>Area Formula</a:t>
            </a:r>
          </a:p>
          <a:p>
            <a:pPr>
              <a:buFontTx/>
              <a:buChar char="-"/>
            </a:pPr>
            <a:r>
              <a:rPr lang="en-US" dirty="0" smtClean="0"/>
              <a:t>Area/Length of a sector/arc</a:t>
            </a:r>
          </a:p>
          <a:p>
            <a:pPr marL="68580" indent="0">
              <a:buNone/>
            </a:pPr>
            <a:r>
              <a:rPr lang="en-US" dirty="0" smtClean="0"/>
              <a:t>When/how would you use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01990"/>
            <a:ext cx="7024744" cy="1143000"/>
          </a:xfrm>
        </p:spPr>
        <p:txBody>
          <a:bodyPr/>
          <a:lstStyle/>
          <a:p>
            <a:r>
              <a:rPr lang="en-US" dirty="0" smtClean="0"/>
              <a:t>Geometry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24" y="1444990"/>
            <a:ext cx="8013566" cy="508607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Straight Line rule/Triangle Rule/Exterior Angle</a:t>
            </a:r>
          </a:p>
          <a:p>
            <a:r>
              <a:rPr lang="en-US" dirty="0" smtClean="0"/>
              <a:t>Isosceles/equilateral/right angled triangle?</a:t>
            </a:r>
          </a:p>
          <a:p>
            <a:r>
              <a:rPr lang="en-US" dirty="0" smtClean="0"/>
              <a:t>Parallel Lines/Equal angles?</a:t>
            </a:r>
          </a:p>
          <a:p>
            <a:r>
              <a:rPr lang="en-US" dirty="0" smtClean="0"/>
              <a:t>Congruent Triangles</a:t>
            </a:r>
          </a:p>
          <a:p>
            <a:pPr>
              <a:buFontTx/>
              <a:buChar char="-"/>
            </a:pPr>
            <a:r>
              <a:rPr lang="en-US" dirty="0" smtClean="0"/>
              <a:t>What does it mean?</a:t>
            </a:r>
          </a:p>
          <a:p>
            <a:pPr>
              <a:buFontTx/>
              <a:buChar char="-"/>
            </a:pPr>
            <a:r>
              <a:rPr lang="en-US" dirty="0" smtClean="0"/>
              <a:t>How do you prove it?</a:t>
            </a:r>
          </a:p>
          <a:p>
            <a:r>
              <a:rPr lang="en-US" dirty="0" smtClean="0"/>
              <a:t>Parallelogram – ALL the </a:t>
            </a:r>
            <a:r>
              <a:rPr lang="en-US" dirty="0" err="1" smtClean="0"/>
              <a:t>charateristics</a:t>
            </a:r>
            <a:r>
              <a:rPr lang="en-US" dirty="0" smtClean="0"/>
              <a:t>/getting area?  </a:t>
            </a:r>
          </a:p>
          <a:p>
            <a:r>
              <a:rPr lang="en-US" dirty="0" smtClean="0"/>
              <a:t>Similar triangles – how to use them? How to prove them?</a:t>
            </a:r>
          </a:p>
          <a:p>
            <a:r>
              <a:rPr lang="en-US" dirty="0" smtClean="0"/>
              <a:t>Transversals?   (Parallel Lines with a line going through)</a:t>
            </a:r>
          </a:p>
          <a:p>
            <a:r>
              <a:rPr lang="en-US" dirty="0" smtClean="0"/>
              <a:t>Circle theorems – Tangents, chords, angle on the diameter</a:t>
            </a:r>
          </a:p>
          <a:p>
            <a:r>
              <a:rPr lang="en-US" dirty="0" smtClean="0"/>
              <a:t>Enlargements – Scale factor</a:t>
            </a:r>
          </a:p>
          <a:p>
            <a:pPr>
              <a:buFontTx/>
              <a:buChar char="-"/>
            </a:pPr>
            <a:r>
              <a:rPr lang="en-US" dirty="0" smtClean="0"/>
              <a:t>How to calculate it? How to use it?</a:t>
            </a:r>
          </a:p>
          <a:p>
            <a:pPr>
              <a:buFontTx/>
              <a:buChar char="-"/>
            </a:pPr>
            <a:r>
              <a:rPr lang="en-US" dirty="0" smtClean="0"/>
              <a:t>Difference when area/volume is involved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Circumcentre</a:t>
            </a:r>
            <a:r>
              <a:rPr lang="en-US" dirty="0" smtClean="0"/>
              <a:t>/</a:t>
            </a:r>
            <a:r>
              <a:rPr lang="en-US" dirty="0" err="1" smtClean="0"/>
              <a:t>Incentre</a:t>
            </a:r>
            <a:r>
              <a:rPr lang="en-US" dirty="0" smtClean="0"/>
              <a:t>/Centroid – What do each of them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7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74118"/>
            <a:ext cx="7024744" cy="1143000"/>
          </a:xfrm>
        </p:spPr>
        <p:txBody>
          <a:bodyPr/>
          <a:lstStyle/>
          <a:p>
            <a:r>
              <a:rPr lang="en-US" dirty="0" smtClean="0"/>
              <a:t>Constructions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17118"/>
            <a:ext cx="6777317" cy="4162062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Circumcentre</a:t>
            </a:r>
            <a:r>
              <a:rPr lang="en-US" sz="3000" dirty="0" smtClean="0"/>
              <a:t> and </a:t>
            </a:r>
            <a:r>
              <a:rPr lang="en-US" sz="3000" dirty="0" err="1" smtClean="0"/>
              <a:t>circumcircle</a:t>
            </a:r>
            <a:endParaRPr lang="en-US" sz="3000" dirty="0" smtClean="0"/>
          </a:p>
          <a:p>
            <a:r>
              <a:rPr lang="en-US" sz="3000" dirty="0" err="1" smtClean="0"/>
              <a:t>Incentre</a:t>
            </a:r>
            <a:r>
              <a:rPr lang="en-US" sz="3000" dirty="0" smtClean="0"/>
              <a:t> and </a:t>
            </a:r>
            <a:r>
              <a:rPr lang="en-US" sz="3000" dirty="0" err="1" smtClean="0"/>
              <a:t>incircle</a:t>
            </a:r>
            <a:endParaRPr lang="en-US" sz="3000" dirty="0" smtClean="0"/>
          </a:p>
          <a:p>
            <a:r>
              <a:rPr lang="en-US" sz="3000" dirty="0" smtClean="0"/>
              <a:t>Angle of 60degrees (without using protractor or setsquare)</a:t>
            </a:r>
          </a:p>
          <a:p>
            <a:r>
              <a:rPr lang="en-US" sz="3000" dirty="0" smtClean="0"/>
              <a:t>Tangent to a circle</a:t>
            </a:r>
          </a:p>
          <a:p>
            <a:r>
              <a:rPr lang="en-US" sz="3000" dirty="0" smtClean="0"/>
              <a:t>Parallelogram with sides of a given length</a:t>
            </a:r>
          </a:p>
          <a:p>
            <a:r>
              <a:rPr lang="en-US" sz="3000" dirty="0" smtClean="0"/>
              <a:t>Centroid of Circle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7722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4579"/>
          </a:xfrm>
        </p:spPr>
        <p:txBody>
          <a:bodyPr>
            <a:normAutofit/>
          </a:bodyPr>
          <a:lstStyle/>
          <a:p>
            <a:r>
              <a:rPr lang="en-US" dirty="0" smtClean="0"/>
              <a:t>Percentages </a:t>
            </a:r>
          </a:p>
          <a:p>
            <a:pPr>
              <a:buFontTx/>
              <a:buChar char="-"/>
            </a:pPr>
            <a:r>
              <a:rPr lang="en-US" dirty="0" smtClean="0"/>
              <a:t>Getting x% of something</a:t>
            </a:r>
          </a:p>
          <a:p>
            <a:pPr>
              <a:buFontTx/>
              <a:buChar char="-"/>
            </a:pPr>
            <a:r>
              <a:rPr lang="en-US" dirty="0" smtClean="0"/>
              <a:t>Expressing x as a % of y</a:t>
            </a:r>
          </a:p>
          <a:p>
            <a:r>
              <a:rPr lang="en-US" dirty="0" smtClean="0"/>
              <a:t>Interest/Depreciation  – AER etc.</a:t>
            </a:r>
          </a:p>
          <a:p>
            <a:r>
              <a:rPr lang="en-US" dirty="0" smtClean="0"/>
              <a:t>Household Tax</a:t>
            </a:r>
          </a:p>
          <a:p>
            <a:pPr>
              <a:buFontTx/>
              <a:buChar char="-"/>
            </a:pPr>
            <a:r>
              <a:rPr lang="en-US" dirty="0" smtClean="0"/>
              <a:t>Income Tax</a:t>
            </a:r>
          </a:p>
          <a:p>
            <a:pPr>
              <a:buFontTx/>
              <a:buChar char="-"/>
            </a:pPr>
            <a:r>
              <a:rPr lang="en-US" dirty="0" smtClean="0"/>
              <a:t>USC</a:t>
            </a:r>
          </a:p>
          <a:p>
            <a:pPr>
              <a:buFontTx/>
              <a:buChar char="-"/>
            </a:pPr>
            <a:r>
              <a:rPr lang="en-US" dirty="0" smtClean="0"/>
              <a:t> PRSI/PAYE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8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Conjugate – how to find it?</a:t>
            </a:r>
          </a:p>
          <a:p>
            <a:r>
              <a:rPr lang="en-US" dirty="0" smtClean="0"/>
              <a:t>Modulus – How to get it?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- What does it mean??</a:t>
            </a:r>
          </a:p>
          <a:p>
            <a:r>
              <a:rPr lang="en-US" dirty="0" smtClean="0"/>
              <a:t>Multiplying complex Numbers?</a:t>
            </a:r>
          </a:p>
          <a:p>
            <a:r>
              <a:rPr lang="en-US" dirty="0" smtClean="0"/>
              <a:t>Dividing Complex Numbers?</a:t>
            </a:r>
          </a:p>
          <a:p>
            <a:r>
              <a:rPr lang="en-US" dirty="0" smtClean="0"/>
              <a:t>Getting rid of a complex number below the line?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6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Scientific notation</a:t>
            </a:r>
          </a:p>
          <a:p>
            <a:r>
              <a:rPr lang="en-US" sz="3200" dirty="0" smtClean="0"/>
              <a:t>Rules of indices</a:t>
            </a:r>
          </a:p>
          <a:p>
            <a:pPr>
              <a:buFontTx/>
              <a:buChar char="-"/>
            </a:pPr>
            <a:r>
              <a:rPr lang="en-US" sz="3200" dirty="0" smtClean="0"/>
              <a:t>Multiplying/dividing indices?</a:t>
            </a:r>
          </a:p>
          <a:p>
            <a:pPr>
              <a:buFontTx/>
              <a:buChar char="-"/>
            </a:pPr>
            <a:r>
              <a:rPr lang="en-US" sz="3200" dirty="0" smtClean="0"/>
              <a:t>What does 3x</a:t>
            </a:r>
            <a:r>
              <a:rPr lang="en-US" sz="3200" baseline="30000" dirty="0" smtClean="0"/>
              <a:t>-2 </a:t>
            </a:r>
            <a:r>
              <a:rPr lang="en-US" sz="3200" dirty="0" smtClean="0"/>
              <a:t>or x</a:t>
            </a:r>
            <a:r>
              <a:rPr lang="en-US" sz="3200" baseline="30000" dirty="0" smtClean="0"/>
              <a:t>½</a:t>
            </a:r>
            <a:r>
              <a:rPr lang="en-US" sz="3200" dirty="0" smtClean="0"/>
              <a:t> mean?</a:t>
            </a:r>
          </a:p>
          <a:p>
            <a:r>
              <a:rPr lang="en-US" sz="3200" dirty="0" smtClean="0"/>
              <a:t>Rules of surds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144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 &amp;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What is an arithmetic SEQUENCE?</a:t>
            </a:r>
          </a:p>
          <a:p>
            <a:r>
              <a:rPr lang="en-US" sz="3600" dirty="0" smtClean="0"/>
              <a:t>How do you use the formula?</a:t>
            </a:r>
          </a:p>
          <a:p>
            <a:endParaRPr lang="en-US" sz="3600" dirty="0"/>
          </a:p>
          <a:p>
            <a:r>
              <a:rPr lang="en-US" sz="3600" dirty="0" smtClean="0"/>
              <a:t>What is an arithmetic SERIES?</a:t>
            </a:r>
          </a:p>
          <a:p>
            <a:r>
              <a:rPr lang="en-US" sz="3600" dirty="0" smtClean="0"/>
              <a:t>How do you use the formula?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3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3200" dirty="0" smtClean="0"/>
              <a:t>What do the following functions look like?</a:t>
            </a:r>
          </a:p>
          <a:p>
            <a:r>
              <a:rPr lang="en-US" sz="3200" dirty="0" smtClean="0"/>
              <a:t>f(x) = 3x + 5</a:t>
            </a:r>
          </a:p>
          <a:p>
            <a:r>
              <a:rPr lang="en-US" sz="3200" dirty="0" smtClean="0"/>
              <a:t>f(x) = 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12x + 14</a:t>
            </a:r>
          </a:p>
          <a:p>
            <a:r>
              <a:rPr lang="en-US" sz="3200" dirty="0" smtClean="0"/>
              <a:t>f(x) = 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+ 2x – 14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823901"/>
              </p:ext>
            </p:extLst>
          </p:nvPr>
        </p:nvGraphicFramePr>
        <p:xfrm>
          <a:off x="1681940" y="4997980"/>
          <a:ext cx="2424741" cy="1121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850900" imgH="393700" progId="Equation.3">
                  <p:embed/>
                </p:oleObj>
              </mc:Choice>
              <mc:Fallback>
                <p:oleObj name="Equation" r:id="rId3" imgW="8509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1940" y="4997980"/>
                        <a:ext cx="2424741" cy="1121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31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92298"/>
          </a:xfrm>
        </p:spPr>
        <p:txBody>
          <a:bodyPr/>
          <a:lstStyle/>
          <a:p>
            <a:r>
              <a:rPr lang="en-US" dirty="0" smtClean="0"/>
              <a:t>Quadratics – Guide Number method?</a:t>
            </a:r>
          </a:p>
          <a:p>
            <a:r>
              <a:rPr lang="en-US" dirty="0" smtClean="0"/>
              <a:t>Algebraic Fractions</a:t>
            </a:r>
          </a:p>
          <a:p>
            <a:pPr>
              <a:buFontTx/>
              <a:buChar char="-"/>
            </a:pPr>
            <a:r>
              <a:rPr lang="en-US" dirty="0" smtClean="0"/>
              <a:t>Express as a single fraction</a:t>
            </a:r>
          </a:p>
          <a:p>
            <a:pPr>
              <a:buFontTx/>
              <a:buChar char="-"/>
            </a:pPr>
            <a:r>
              <a:rPr lang="en-US" dirty="0" smtClean="0"/>
              <a:t>Solving algebraic fractions</a:t>
            </a:r>
          </a:p>
          <a:p>
            <a:pPr>
              <a:buFontTx/>
              <a:buChar char="-"/>
            </a:pPr>
            <a:r>
              <a:rPr lang="en-US" dirty="0" smtClean="0"/>
              <a:t>Difference between the two?</a:t>
            </a:r>
          </a:p>
          <a:p>
            <a:r>
              <a:rPr lang="en-US" dirty="0" smtClean="0"/>
              <a:t>N.B. - Simultaneous Equations – One linear, one non-linear</a:t>
            </a:r>
          </a:p>
          <a:p>
            <a:r>
              <a:rPr lang="en-US" dirty="0" smtClean="0"/>
              <a:t>Algebra and Surds (see Numbers section)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2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-115336"/>
            <a:ext cx="7024744" cy="1143000"/>
          </a:xfrm>
        </p:spPr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41" y="1027664"/>
            <a:ext cx="6777317" cy="54882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principles – ALL THE STEPS</a:t>
            </a:r>
          </a:p>
          <a:p>
            <a:r>
              <a:rPr lang="en-US" dirty="0" smtClean="0"/>
              <a:t>Basic differentiation – </a:t>
            </a:r>
            <a:r>
              <a:rPr lang="en-US" dirty="0" err="1" smtClean="0"/>
              <a:t>eg</a:t>
            </a:r>
            <a:r>
              <a:rPr lang="en-US" dirty="0" smtClean="0"/>
              <a:t>. Differentiate:</a:t>
            </a:r>
            <a:endParaRPr lang="en-US" baseline="30000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Differentiating </a:t>
            </a:r>
            <a:r>
              <a:rPr lang="en-US" dirty="0" smtClean="0"/>
              <a:t>functions</a:t>
            </a:r>
          </a:p>
          <a:p>
            <a:pPr marL="68580" indent="0">
              <a:buNone/>
            </a:pPr>
            <a:r>
              <a:rPr lang="en-US" dirty="0" smtClean="0"/>
              <a:t>How do you find:</a:t>
            </a:r>
          </a:p>
          <a:p>
            <a:pPr>
              <a:buFontTx/>
              <a:buChar char="-"/>
            </a:pPr>
            <a:r>
              <a:rPr lang="en-US" dirty="0" smtClean="0"/>
              <a:t>Slope?</a:t>
            </a:r>
          </a:p>
          <a:p>
            <a:pPr>
              <a:buFontTx/>
              <a:buChar char="-"/>
            </a:pPr>
            <a:r>
              <a:rPr lang="en-US" dirty="0" smtClean="0"/>
              <a:t>Minimum/Maximum Points?</a:t>
            </a:r>
          </a:p>
          <a:p>
            <a:pPr>
              <a:buFontTx/>
              <a:buChar char="-"/>
            </a:pPr>
            <a:r>
              <a:rPr lang="en-US" dirty="0" smtClean="0"/>
              <a:t>Turning Points?</a:t>
            </a:r>
          </a:p>
          <a:p>
            <a:r>
              <a:rPr lang="en-US" dirty="0" smtClean="0"/>
              <a:t>Distance/Speed V Time graphs</a:t>
            </a:r>
          </a:p>
          <a:p>
            <a:pPr>
              <a:buFontTx/>
              <a:buChar char="-"/>
            </a:pPr>
            <a:r>
              <a:rPr lang="en-US" dirty="0" smtClean="0"/>
              <a:t>How do you find distance?</a:t>
            </a:r>
          </a:p>
          <a:p>
            <a:pPr>
              <a:buFontTx/>
              <a:buChar char="-"/>
            </a:pPr>
            <a:r>
              <a:rPr lang="en-US" dirty="0" smtClean="0"/>
              <a:t>How do you find speed?</a:t>
            </a:r>
          </a:p>
          <a:p>
            <a:pPr>
              <a:buFontTx/>
              <a:buChar char="-"/>
            </a:pPr>
            <a:r>
              <a:rPr lang="en-US" dirty="0" smtClean="0"/>
              <a:t>How do you find acceleration?</a:t>
            </a:r>
          </a:p>
          <a:p>
            <a:pPr>
              <a:buFontTx/>
              <a:buChar char="-"/>
            </a:pPr>
            <a:r>
              <a:rPr lang="en-US" dirty="0" smtClean="0"/>
              <a:t>What does it mean if           or      </a:t>
            </a:r>
          </a:p>
          <a:p>
            <a:pPr>
              <a:buFontTx/>
              <a:buChar char="-"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768872"/>
              </p:ext>
            </p:extLst>
          </p:nvPr>
        </p:nvGraphicFramePr>
        <p:xfrm>
          <a:off x="6809802" y="1341054"/>
          <a:ext cx="451556" cy="636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279400" imgH="393700" progId="Equation.3">
                  <p:embed/>
                </p:oleObj>
              </mc:Choice>
              <mc:Fallback>
                <p:oleObj name="Equation" r:id="rId3" imgW="279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09802" y="1341054"/>
                        <a:ext cx="451556" cy="636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663879"/>
              </p:ext>
            </p:extLst>
          </p:nvPr>
        </p:nvGraphicFramePr>
        <p:xfrm>
          <a:off x="4004116" y="5772010"/>
          <a:ext cx="849499" cy="774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431800" imgH="393700" progId="Equation.3">
                  <p:embed/>
                </p:oleObj>
              </mc:Choice>
              <mc:Fallback>
                <p:oleObj name="Equation" r:id="rId5" imgW="431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4116" y="5772010"/>
                        <a:ext cx="849499" cy="774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376698"/>
              </p:ext>
            </p:extLst>
          </p:nvPr>
        </p:nvGraphicFramePr>
        <p:xfrm>
          <a:off x="5359790" y="5666549"/>
          <a:ext cx="1277425" cy="880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571500" imgH="393700" progId="Equation.3">
                  <p:embed/>
                </p:oleObj>
              </mc:Choice>
              <mc:Fallback>
                <p:oleObj name="Equation" r:id="rId7" imgW="571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59790" y="5666549"/>
                        <a:ext cx="1277425" cy="880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89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980112"/>
            <a:ext cx="7024744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Paper 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97378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970</TotalTime>
  <Words>693</Words>
  <Application>Microsoft Macintosh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Austin</vt:lpstr>
      <vt:lpstr>Equation</vt:lpstr>
      <vt:lpstr>Leaving Cert Course </vt:lpstr>
      <vt:lpstr>Arithmetic</vt:lpstr>
      <vt:lpstr>Complex Number</vt:lpstr>
      <vt:lpstr>Numbers</vt:lpstr>
      <vt:lpstr>Sequences &amp; Series</vt:lpstr>
      <vt:lpstr>Functions and Graphs</vt:lpstr>
      <vt:lpstr>Algebra </vt:lpstr>
      <vt:lpstr>Differentiation</vt:lpstr>
      <vt:lpstr>Paper 2</vt:lpstr>
      <vt:lpstr>Area and Volume</vt:lpstr>
      <vt:lpstr>Probablilty</vt:lpstr>
      <vt:lpstr>Statistics</vt:lpstr>
      <vt:lpstr>Coordinate Geometry</vt:lpstr>
      <vt:lpstr>The Circle</vt:lpstr>
      <vt:lpstr>Trigonometry</vt:lpstr>
      <vt:lpstr>Geometry  </vt:lpstr>
      <vt:lpstr>Constructions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Cert Course </dc:title>
  <dc:creator>Diarmuid McCarthy</dc:creator>
  <cp:lastModifiedBy>Diarmuid McCarthy</cp:lastModifiedBy>
  <cp:revision>23</cp:revision>
  <dcterms:created xsi:type="dcterms:W3CDTF">2013-03-10T18:32:28Z</dcterms:created>
  <dcterms:modified xsi:type="dcterms:W3CDTF">2013-04-10T09:21:20Z</dcterms:modified>
</cp:coreProperties>
</file>